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5" r:id="rId4"/>
    <p:sldId id="259" r:id="rId5"/>
    <p:sldId id="263" r:id="rId6"/>
    <p:sldId id="275" r:id="rId7"/>
    <p:sldId id="262" r:id="rId8"/>
    <p:sldId id="261" r:id="rId9"/>
    <p:sldId id="260" r:id="rId10"/>
    <p:sldId id="266" r:id="rId11"/>
    <p:sldId id="274" r:id="rId12"/>
    <p:sldId id="264" r:id="rId13"/>
    <p:sldId id="265" r:id="rId14"/>
    <p:sldId id="267" r:id="rId15"/>
    <p:sldId id="306" r:id="rId16"/>
    <p:sldId id="270" r:id="rId17"/>
    <p:sldId id="258" r:id="rId18"/>
    <p:sldId id="276" r:id="rId19"/>
    <p:sldId id="307" r:id="rId20"/>
    <p:sldId id="268" r:id="rId21"/>
    <p:sldId id="269" r:id="rId22"/>
    <p:sldId id="271" r:id="rId23"/>
    <p:sldId id="273" r:id="rId24"/>
    <p:sldId id="277" r:id="rId25"/>
    <p:sldId id="278" r:id="rId26"/>
    <p:sldId id="308" r:id="rId27"/>
    <p:sldId id="281" r:id="rId28"/>
    <p:sldId id="282" r:id="rId29"/>
    <p:sldId id="309" r:id="rId30"/>
    <p:sldId id="284" r:id="rId31"/>
    <p:sldId id="285" r:id="rId32"/>
    <p:sldId id="286" r:id="rId33"/>
    <p:sldId id="310" r:id="rId34"/>
    <p:sldId id="283" r:id="rId35"/>
    <p:sldId id="288" r:id="rId36"/>
    <p:sldId id="287" r:id="rId37"/>
    <p:sldId id="289" r:id="rId38"/>
    <p:sldId id="290" r:id="rId39"/>
    <p:sldId id="291" r:id="rId40"/>
    <p:sldId id="292" r:id="rId41"/>
    <p:sldId id="272" r:id="rId42"/>
    <p:sldId id="311" r:id="rId43"/>
    <p:sldId id="302" r:id="rId44"/>
    <p:sldId id="293" r:id="rId45"/>
    <p:sldId id="294" r:id="rId46"/>
    <p:sldId id="295" r:id="rId47"/>
    <p:sldId id="296" r:id="rId48"/>
    <p:sldId id="297" r:id="rId49"/>
    <p:sldId id="298" r:id="rId50"/>
    <p:sldId id="300" r:id="rId51"/>
    <p:sldId id="299" r:id="rId52"/>
    <p:sldId id="303" r:id="rId53"/>
    <p:sldId id="312" r:id="rId54"/>
    <p:sldId id="313" r:id="rId55"/>
    <p:sldId id="314" r:id="rId56"/>
    <p:sldId id="31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1C7FD"/>
    <a:srgbClr val="017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0"/>
    <p:restoredTop sz="94694"/>
  </p:normalViewPr>
  <p:slideViewPr>
    <p:cSldViewPr snapToGrid="0" snapToObjects="1" showGuides="1">
      <p:cViewPr varScale="1">
        <p:scale>
          <a:sx n="140" d="100"/>
          <a:sy n="140" d="100"/>
        </p:scale>
        <p:origin x="368" y="2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A7EA-207C-814C-B528-1A27C919F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A0EB2-73E9-CA4A-AE09-5559BC51D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EEAC4-23F1-524A-9420-6F37C391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6BD3-8637-6E4E-974E-960E714A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9EA9-485D-7D41-9B7B-39AE49E5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02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7011-C2D8-9144-920B-537C9931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C054C-23AB-B24D-9C9D-E4920B3C3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CB316-0755-634A-A8DC-3D6CFDB6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C1D3-AF4F-564E-A0BB-8EA7F4C6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DFE5-4EDF-5544-ABAD-FF9568CD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91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1C077-962F-4A42-B3FE-028856FF3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CC9E-F991-8F4D-83AE-7A74E646D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DAFA-B28D-064D-9858-EC48B74C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2BD47-3233-9740-9CA9-5F900FF1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BCDA-EABF-A145-90EE-D0F96EF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54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E074-57A8-6545-AB22-757DB9D3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8358-FAE1-B548-B334-2D880AE1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BD8D-CC63-F945-871A-ADAF2E9C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389F7-AD5A-D940-9343-B270B3E7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DD3CD-FD80-5049-8D3E-80F352BC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08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1B2D-6BC5-1842-8CA7-54CBD34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DF560-06EF-7343-AC48-2248DBD02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BF6F0-BBF1-6547-B020-CCAB0976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6BFA0-B047-5B4D-83E9-98B8A177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1D8A-F385-3249-99C9-3236FCC8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04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2CD-E363-7140-AE8B-2F48042F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7A25-900E-5E4F-AF85-4FA18BDF2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78C8E-D529-6247-A1B7-022983EE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8E6B5-5896-254C-96A9-16E4E716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FDBFE-72F0-6A4F-8BFB-A8908C6B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416A3-7282-C64E-97F7-9D9C6F04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77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38A9-DDC9-4547-A470-9095893A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DF0AC-4097-9046-A742-615D63891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A260B-E391-9149-84AA-F6D46DE07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71F63-4132-2348-9C20-D389602FF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3B9D3-13C7-E047-BD47-ABD88004A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17697-7902-1542-8B4A-74B61D29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0107E-478C-EB42-B362-23DC1A99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BF75-6FB8-744B-9A59-D6E674C3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8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D519-302E-444D-82F3-6C28117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5A62C-FBB3-FF4B-AA94-5E4C147C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02C2D-9CA5-1B4B-9431-B185B276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EC030-2778-9E4B-B34F-51C7D19A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03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A46D9-0E47-CD45-AD41-1EEA818E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49554-E2A0-D24E-A54B-8482099E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0A7-953D-B646-A568-B6939C54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94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8CE-CA10-0A43-AEC6-686C0B9D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90E4-8D40-154A-BF65-9229CCAD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7BE0D-13F6-D14D-9A07-E9F8E64B7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F8037-BE41-2149-BF6A-0E23E704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6BE10-72B6-5B4B-8519-44E201F3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6AE1C-80FC-8249-A291-87DF6753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49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3B-95FD-9246-BBD8-5260E39F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236D9-D1C9-1D41-A47C-79FD97BF5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ECAC-249A-2D4B-B09D-6BBE90A79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5BE59-5982-464C-A22B-36D83DCC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00CFE-75AD-764B-B7E3-3095E785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581E-3FDD-6642-8AE9-9F0C88C7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85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ABAB3-9BEA-AE49-A997-2BB37CB6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30C56-035D-FA4D-A16E-78F445BAE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7727A-E4BD-7C4E-95CC-840F8709D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A3339-D433-D047-A07F-51EBB6E8C064}" type="datetimeFigureOut">
              <a:rPr lang="fr-FR"/>
              <a:t>17/09/2019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009F-B22E-2941-8C2B-787E22E9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14308-E73B-9048-863D-011E3A053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69D40-7C9C-2643-AFF5-DAA567CDEFA4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0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Can-I-use-Pearsons-correlation-with-categorical-variables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smodels.org/stable/endog_exog.html#endog-exog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577/is-there-any-reason-to-prefer-the-aic-or-bic-over-the-other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lgorithmia.com/introduction-to-loss-function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stique-et-logiciel-r.com/regression-lineaire-simple-quand-les-hypotheses-ne-sont-pas-satisfaites/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euclid.org/euclid.ss/1009213726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k_correl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Rank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ausal-data-science/if-correlation-doesnt-imply-causation-then-what-does-c74f20d264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3E91-E5F0-AE4D-ACE2-45E82819AA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Exploration 2 </a:t>
            </a: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r>
              <a:rPr lang="fr-FR" dirty="0" err="1"/>
              <a:t>Régression</a:t>
            </a:r>
            <a:r>
              <a:rPr lang="fr-FR" dirty="0"/>
              <a:t> linéaire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8589E-1D5F-A943-847D-AF4A40696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96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38D89-95F7-224A-A975-E588D22B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69"/>
            <a:ext cx="12192000" cy="48064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E8F297-FA04-C242-AF00-61B195CE2EBD}"/>
              </a:ext>
            </a:extLst>
          </p:cNvPr>
          <p:cNvSpPr/>
          <p:nvPr/>
        </p:nvSpPr>
        <p:spPr>
          <a:xfrm>
            <a:off x="3578820" y="6051542"/>
            <a:ext cx="490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https://www.tylervigen.com/spurious-correlations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7C961-B58A-9D4F-9466-260CA6CE73A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Correlation is not causation</a:t>
            </a:r>
          </a:p>
        </p:txBody>
      </p:sp>
    </p:spTree>
    <p:extLst>
      <p:ext uri="{BB962C8B-B14F-4D97-AF65-F5344CB8AC3E}">
        <p14:creationId xmlns:p14="http://schemas.microsoft.com/office/powerpoint/2010/main" val="44041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497C1-5D05-EB4F-8FFB-5E369A3F7865}"/>
              </a:ext>
            </a:extLst>
          </p:cNvPr>
          <p:cNvSpPr txBox="1"/>
          <p:nvPr/>
        </p:nvSpPr>
        <p:spPr>
          <a:xfrm>
            <a:off x="776555" y="1660907"/>
            <a:ext cx="814120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corrélation pour des variables discretes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oui quand les variables sont ordinales (ordonnées)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https://www.quora.com/Can-I-use-Pearsons-correlation-with-categorical-variables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73FA7B-8F39-DF49-B2CA-C9D380FC30A5}"/>
              </a:ext>
            </a:extLst>
          </p:cNvPr>
          <p:cNvSpPr txBox="1">
            <a:spLocks/>
          </p:cNvSpPr>
          <p:nvPr/>
        </p:nvSpPr>
        <p:spPr>
          <a:xfrm>
            <a:off x="-10274" y="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2060"/>
                </a:solidFill>
              </a:rPr>
              <a:t>Correlation pour des variables discretes?</a:t>
            </a:r>
          </a:p>
        </p:txBody>
      </p:sp>
    </p:spTree>
    <p:extLst>
      <p:ext uri="{BB962C8B-B14F-4D97-AF65-F5344CB8AC3E}">
        <p14:creationId xmlns:p14="http://schemas.microsoft.com/office/powerpoint/2010/main" val="226495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F2C2A-7C5F-EF41-8D15-0F7A11BB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25" y="1140432"/>
            <a:ext cx="6307075" cy="4587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129D8-7889-554D-BE7B-D9082E538AC4}"/>
              </a:ext>
            </a:extLst>
          </p:cNvPr>
          <p:cNvSpPr txBox="1"/>
          <p:nvPr/>
        </p:nvSpPr>
        <p:spPr>
          <a:xfrm>
            <a:off x="538850" y="1859339"/>
            <a:ext cx="5153034" cy="31393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4 datasets créés par Francis Anscombe en 1973 pour montrer l'importance de la visualisation des données.</a:t>
            </a:r>
          </a:p>
          <a:p>
            <a:endParaRPr lang="en-US"/>
          </a:p>
          <a:p>
            <a:r>
              <a:rPr lang="en-US"/>
              <a:t>Les 4 datasets sont composés de 2 variables et 11 points: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meme moyenne et écart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meme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meme ligne de régression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E7736A-60BA-EC42-9DE6-6717BC997DAF}"/>
              </a:ext>
            </a:extLst>
          </p:cNvPr>
          <p:cNvSpPr txBox="1">
            <a:spLocks/>
          </p:cNvSpPr>
          <p:nvPr/>
        </p:nvSpPr>
        <p:spPr>
          <a:xfrm>
            <a:off x="-10274" y="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002060"/>
                </a:solidFill>
              </a:rPr>
              <a:t>Anscombe Quartet</a:t>
            </a:r>
          </a:p>
        </p:txBody>
      </p:sp>
    </p:spTree>
    <p:extLst>
      <p:ext uri="{BB962C8B-B14F-4D97-AF65-F5344CB8AC3E}">
        <p14:creationId xmlns:p14="http://schemas.microsoft.com/office/powerpoint/2010/main" val="1405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32B55-119C-9B41-BCBB-682B475E66AA}"/>
              </a:ext>
            </a:extLst>
          </p:cNvPr>
          <p:cNvSpPr txBox="1"/>
          <p:nvPr/>
        </p:nvSpPr>
        <p:spPr>
          <a:xfrm>
            <a:off x="493160" y="1187841"/>
            <a:ext cx="5417252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Dans un notebook, chargez le dataset </a:t>
            </a:r>
            <a:r>
              <a:rPr lang="en-US"/>
              <a:t>datasaurus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les 12 datasets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plt.scatter()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correlation x,y pour chaque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mean et variance des variables x et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ligne de régression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np.polyfit()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87C40C-5844-1E4B-93AA-170B253BF8C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vous: datasaurus</a:t>
            </a:r>
          </a:p>
        </p:txBody>
      </p:sp>
    </p:spTree>
    <p:extLst>
      <p:ext uri="{BB962C8B-B14F-4D97-AF65-F5344CB8AC3E}">
        <p14:creationId xmlns:p14="http://schemas.microsoft.com/office/powerpoint/2010/main" val="128292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F65D-66AB-B847-A765-6867A3C5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Régression Linéaire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CA310-A889-F94E-B519-3317AC1E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1A967-CA01-E444-B235-3382CA7A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228281"/>
            <a:ext cx="4474464" cy="4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6951-0E26-C847-B7B0-634BA5B894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Advertising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386DA-4149-5945-9E94-BE31D68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98" y="3424047"/>
            <a:ext cx="7722484" cy="3338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CD647-1E10-AB4D-A5AB-BAC4E12F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3683000"/>
            <a:ext cx="36703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7F653-3BFD-A645-90AE-BB8ECCCF8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008" y="754476"/>
            <a:ext cx="1917192" cy="2556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B891B-3A54-9A49-9177-B6DC4D413ADF}"/>
              </a:ext>
            </a:extLst>
          </p:cNvPr>
          <p:cNvSpPr txBox="1"/>
          <p:nvPr/>
        </p:nvSpPr>
        <p:spPr>
          <a:xfrm>
            <a:off x="521208" y="1472184"/>
            <a:ext cx="4068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200 échantillons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3 prédicteurs: Radio, Newspaper et 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une cible: Sales</a:t>
            </a:r>
          </a:p>
        </p:txBody>
      </p:sp>
    </p:spTree>
    <p:extLst>
      <p:ext uri="{BB962C8B-B14F-4D97-AF65-F5344CB8AC3E}">
        <p14:creationId xmlns:p14="http://schemas.microsoft.com/office/powerpoint/2010/main" val="14506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C58-5481-FF4C-B968-0D96D525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Advertising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7E504-2232-894C-8BE8-F5845E560FC8}"/>
              </a:ext>
            </a:extLst>
          </p:cNvPr>
          <p:cNvSpPr txBox="1"/>
          <p:nvPr/>
        </p:nvSpPr>
        <p:spPr>
          <a:xfrm>
            <a:off x="838200" y="1646964"/>
            <a:ext cx="44736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200 échantillons avec 4 variables: </a:t>
            </a:r>
          </a:p>
          <a:p>
            <a:r>
              <a:rPr lang="fr-FR"/>
              <a:t>Target: Sales</a:t>
            </a:r>
          </a:p>
          <a:p>
            <a:r>
              <a:rPr lang="fr-FR"/>
              <a:t>Predictors: TV, Radio, Newspaper</a:t>
            </a:r>
          </a:p>
          <a:p>
            <a:r>
              <a:rPr lang="fr-FR"/>
              <a:t>Exploration: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Qualité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Correlation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les variables les unes contre les autres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C6C56-1DB1-4341-9871-301AD5D5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264" y="1520952"/>
            <a:ext cx="3651504" cy="4868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33F1B-4E6F-F343-A691-8BDB0483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5288"/>
            <a:ext cx="3670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3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7CF8C-2420-B94B-81FF-78D98D311C75}"/>
              </a:ext>
            </a:extLst>
          </p:cNvPr>
          <p:cNvSpPr txBox="1"/>
          <p:nvPr/>
        </p:nvSpPr>
        <p:spPr>
          <a:xfrm>
            <a:off x="1130158" y="1530849"/>
            <a:ext cx="2178802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f(x) est linéaire 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f(x + y) = f(x) + f(y)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f(a x) = a (fx)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D24F9-AF10-204A-96F4-FFB087991F7D}"/>
              </a:ext>
            </a:extLst>
          </p:cNvPr>
          <p:cNvSpPr txBox="1"/>
          <p:nvPr/>
        </p:nvSpPr>
        <p:spPr>
          <a:xfrm>
            <a:off x="7058345" y="1530849"/>
            <a:ext cx="2917861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f(x) = ax + b</a:t>
            </a:r>
          </a:p>
          <a:p>
            <a:endParaRPr lang="fr-FR"/>
          </a:p>
          <a:p>
            <a:r>
              <a:rPr lang="fr-FR"/>
              <a:t>est non lineaire!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7C623-AA91-814F-95DB-BEA2058B9944}"/>
              </a:ext>
            </a:extLst>
          </p:cNvPr>
          <p:cNvSpPr txBox="1"/>
          <p:nvPr/>
        </p:nvSpPr>
        <p:spPr>
          <a:xfrm>
            <a:off x="1130158" y="3589582"/>
            <a:ext cx="4596130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cs typeface="Courier New" panose="02070309020205020404" pitchFamily="49" charset="0"/>
              </a:rPr>
              <a:t>linear interpolation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np.polyfit(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x=df.TV, y=df.Sales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sns.regplot(x=df.TV, y=df.Sales)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C7DC7-A067-4347-BEDF-16435BE84B5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Linéarité - définition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0D4E97-7FF7-B244-B13B-8F0C6A24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5714" y="3429000"/>
            <a:ext cx="4619519" cy="30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1A489-1E07-2E4B-A110-552C45D0ED13}"/>
              </a:ext>
            </a:extLst>
          </p:cNvPr>
          <p:cNvSpPr txBox="1"/>
          <p:nvPr/>
        </p:nvSpPr>
        <p:spPr>
          <a:xfrm>
            <a:off x="7874951" y="976770"/>
            <a:ext cx="2306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y = w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X design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w regression vector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AA317-8498-3542-A957-C5954606B18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AA48B-AC9A-8D4B-8AA1-8045B3340105}"/>
              </a:ext>
            </a:extLst>
          </p:cNvPr>
          <p:cNvSpPr/>
          <p:nvPr/>
        </p:nvSpPr>
        <p:spPr>
          <a:xfrm>
            <a:off x="573859" y="899843"/>
            <a:ext cx="4675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Equation générale, multivariée </a:t>
            </a:r>
          </a:p>
          <a:p>
            <a:r>
              <a:rPr lang="fr-FR"/>
              <a:t>\hat{y} = b_1 x_1 + b_2 x_2 + … + b_n x_n + b_0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1BC73-1923-AA46-B0BF-64FDA077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1855306"/>
            <a:ext cx="5685790" cy="23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2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8C466-0CE4-A241-8C1C-057E54C9340E}"/>
              </a:ext>
            </a:extLst>
          </p:cNvPr>
          <p:cNvSpPr txBox="1"/>
          <p:nvPr/>
        </p:nvSpPr>
        <p:spPr>
          <a:xfrm>
            <a:off x="976742" y="1208975"/>
            <a:ext cx="54276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y est la variable </a:t>
            </a:r>
            <a:r>
              <a:rPr lang="fr-FR" b="1"/>
              <a:t>cible</a:t>
            </a:r>
            <a:r>
              <a:rPr lang="fr-FR"/>
              <a:t> (target)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variable dépendente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variable endogène (endog)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x_1, … x_n : prédicteurs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regresseurs</a:t>
            </a:r>
            <a:r>
              <a:rPr lang="fr-FR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variables,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features</a:t>
            </a:r>
            <a:r>
              <a:rPr lang="fr-FR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variables independentes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variables exogènes (exog):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b_0, b_1, …, b_n sont les coefficients de la régression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DF85A-544C-5A41-B6F0-199E739A7174}"/>
              </a:ext>
            </a:extLst>
          </p:cNvPr>
          <p:cNvSpPr/>
          <p:nvPr/>
        </p:nvSpPr>
        <p:spPr>
          <a:xfrm>
            <a:off x="1133856" y="5464359"/>
            <a:ext cx="704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Discussion sur </a:t>
            </a:r>
            <a:r>
              <a:rPr lang="fr-FR">
                <a:hlinkClick r:id="rId2"/>
              </a:rPr>
              <a:t>endog, exog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1A489-1E07-2E4B-A110-552C45D0ED13}"/>
              </a:ext>
            </a:extLst>
          </p:cNvPr>
          <p:cNvSpPr txBox="1"/>
          <p:nvPr/>
        </p:nvSpPr>
        <p:spPr>
          <a:xfrm>
            <a:off x="9027095" y="1855306"/>
            <a:ext cx="2188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 = w X</a:t>
            </a:r>
          </a:p>
          <a:p>
            <a:r>
              <a:rPr lang="fr-FR"/>
              <a:t>X design matrix</a:t>
            </a:r>
          </a:p>
          <a:p>
            <a:r>
              <a:rPr lang="fr-FR"/>
              <a:t>w : regression vector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AA317-8498-3542-A957-C5954606B18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Vocabulaire</a:t>
            </a:r>
          </a:p>
        </p:txBody>
      </p:sp>
    </p:spTree>
    <p:extLst>
      <p:ext uri="{BB962C8B-B14F-4D97-AF65-F5344CB8AC3E}">
        <p14:creationId xmlns:p14="http://schemas.microsoft.com/office/powerpoint/2010/main" val="216918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7BE5E-E539-9F40-BD10-40420EFB889B}"/>
              </a:ext>
            </a:extLst>
          </p:cNvPr>
          <p:cNvSpPr/>
          <p:nvPr/>
        </p:nvSpPr>
        <p:spPr>
          <a:xfrm>
            <a:off x="2239766" y="1212351"/>
            <a:ext cx="7068826" cy="39703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Linearité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Correlation, pearson, spearman,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Regression Lineaire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OLS: calculer les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diagnostics graphiques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6146CD-DFC7-5A4C-BA52-67DCA20B088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389440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BF611B-F27F-314F-AC5A-C06A914CD90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statsmodels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DF6C6-D00F-6846-B709-E7B12C56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1" y="827842"/>
            <a:ext cx="6215401" cy="1250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9ED74-2BB5-0B49-B627-348737059326}"/>
              </a:ext>
            </a:extLst>
          </p:cNvPr>
          <p:cNvSpPr/>
          <p:nvPr/>
        </p:nvSpPr>
        <p:spPr>
          <a:xfrm>
            <a:off x="441431" y="2265184"/>
            <a:ext cx="8042586" cy="120032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statsmodels.formula.api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smf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smf.ols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('TARGET ~ X_1 + X_2 + … + X_N ', data=df)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model.fit()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results.summary()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07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3A8125-98F9-A54E-B8DE-B5C030C5A71F}"/>
              </a:ext>
            </a:extLst>
          </p:cNvPr>
          <p:cNvSpPr/>
          <p:nvPr/>
        </p:nvSpPr>
        <p:spPr>
          <a:xfrm>
            <a:off x="3048000" y="1361482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statsmodels.formula.api as smf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le dataset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pd.read_csv('advertising.csv')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le modèle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sms.ols( 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 ~ TV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df)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Fit le modèle 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model.fit()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Résultats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results.summary()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4E686C-82BE-C949-AA23-554D6DE2A0A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Sales ~ TV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83001A-D621-7C4C-A054-36AA0CA5F6C2}"/>
              </a:ext>
            </a:extLst>
          </p:cNvPr>
          <p:cNvSpPr/>
          <p:nvPr/>
        </p:nvSpPr>
        <p:spPr>
          <a:xfrm>
            <a:off x="3048000" y="5978390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sms.ols( 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 ~ TV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df).fit()</a:t>
            </a:r>
          </a:p>
        </p:txBody>
      </p:sp>
    </p:spTree>
    <p:extLst>
      <p:ext uri="{BB962C8B-B14F-4D97-AF65-F5344CB8AC3E}">
        <p14:creationId xmlns:p14="http://schemas.microsoft.com/office/powerpoint/2010/main" val="51485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508EB-D394-284F-994A-5D38D8A3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47" y="1071286"/>
            <a:ext cx="9517832" cy="55489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722DCA-2D1B-8446-BA1F-1639C0BD36D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Sales ~ TV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2502-24BC-9A44-9C49-1BED8C25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20" y="1486450"/>
            <a:ext cx="6216160" cy="38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63AA9B-642C-7D4D-99A5-087D4629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3" y="674564"/>
            <a:ext cx="11442027" cy="1850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BDCAD-F457-034D-A288-5CD5C6DBA9AF}"/>
              </a:ext>
            </a:extLst>
          </p:cNvPr>
          <p:cNvSpPr txBox="1"/>
          <p:nvPr/>
        </p:nvSpPr>
        <p:spPr>
          <a:xfrm>
            <a:off x="191173" y="2832881"/>
            <a:ext cx="6505371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highlight>
                  <a:srgbClr val="FFFF00"/>
                </a:highlight>
              </a:rPr>
              <a:t>df.Sales = 0.0475 * df.TV + 7.0326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Mesure de la corrélation entre les variables (normalisées)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on ne dépense rien en TV on vend quand meme 7.0326 unités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ADDE-8CC9-0B42-9AA6-994B449D76A2}"/>
              </a:ext>
            </a:extLst>
          </p:cNvPr>
          <p:cNvSpPr txBox="1"/>
          <p:nvPr/>
        </p:nvSpPr>
        <p:spPr>
          <a:xfrm>
            <a:off x="191173" y="4167434"/>
            <a:ext cx="11266226" cy="64633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fittedvalues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['TV'] * df['TV'] + 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['const']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df['Sales'] - 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fittedvalues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3F0E0-BDB6-7241-A07A-484CC562CFF7}"/>
              </a:ext>
            </a:extLst>
          </p:cNvPr>
          <p:cNvSpPr/>
          <p:nvPr/>
        </p:nvSpPr>
        <p:spPr>
          <a:xfrm>
            <a:off x="229516" y="5224988"/>
            <a:ext cx="11817704" cy="1477328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The associated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p-values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and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confidence intervals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tell you how much trust you can put in these coefficient estimations. The p-value also tells you how confident you can be that each individual variable has some correlation with the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/>
              </a:rPr>
              <a:t>When the </a:t>
            </a:r>
            <a:r>
              <a:rPr lang="en-US" b="0" i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/>
              </a:rPr>
              <a:t>p-value &gt; 0.05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"/>
              </a:rPr>
              <a:t> or when the confidence interval contains 0, then the coefficients are not reliable.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The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and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std error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also give an indication of how much the coefficient varies around the estimated value. You want a high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and a low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std error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compared to the value of the coefficient.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D7F9F1-6B9C-1F4C-873F-BEE447E5EB8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Les coefficients</a:t>
            </a:r>
          </a:p>
        </p:txBody>
      </p:sp>
    </p:spTree>
    <p:extLst>
      <p:ext uri="{BB962C8B-B14F-4D97-AF65-F5344CB8AC3E}">
        <p14:creationId xmlns:p14="http://schemas.microsoft.com/office/powerpoint/2010/main" val="176001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6ECEFD-244C-274A-B407-0D7D8404BFF2}"/>
              </a:ext>
            </a:extLst>
          </p:cNvPr>
          <p:cNvSpPr/>
          <p:nvPr/>
        </p:nvSpPr>
        <p:spPr>
          <a:xfrm>
            <a:off x="324620" y="1687712"/>
            <a:ext cx="112311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Montserrat"/>
              </a:rPr>
              <a:t>R-squared:  defined as the amount of variation of the target variable which is explained by your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Montserrat"/>
              </a:rPr>
              <a:t>R-squared is always positive and lower than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Montserrat"/>
              </a:rPr>
              <a:t>The rule of thumb is to have R-squared values around or superior to 0.75 but that truly depends on your data and your domain of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Montserrat"/>
              </a:rPr>
              <a:t>In our case we have a R-squared of 0.612 which indicates that our very simple model only accounts for 61% of the variability in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Montserrat"/>
              </a:rPr>
              <a:t>This can surely be improved.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AF8E5B-23C3-2D41-AFBC-2F0E04FD0A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R-squared</a:t>
            </a:r>
          </a:p>
        </p:txBody>
      </p:sp>
    </p:spTree>
    <p:extLst>
      <p:ext uri="{BB962C8B-B14F-4D97-AF65-F5344CB8AC3E}">
        <p14:creationId xmlns:p14="http://schemas.microsoft.com/office/powerpoint/2010/main" val="91855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6E691-2086-534F-895A-C7B552B5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3" y="915670"/>
            <a:ext cx="10985500" cy="5575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96615E-B9B4-1F4A-B40D-5E8707BB245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linéaire: R-squared</a:t>
            </a:r>
          </a:p>
        </p:txBody>
      </p:sp>
    </p:spTree>
    <p:extLst>
      <p:ext uri="{BB962C8B-B14F-4D97-AF65-F5344CB8AC3E}">
        <p14:creationId xmlns:p14="http://schemas.microsoft.com/office/powerpoint/2010/main" val="161786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7111BA-AFA5-E14E-BD32-DB68AB7F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84" y="691028"/>
            <a:ext cx="9517832" cy="55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5E9-F9DD-2E4F-9C14-5A55E17B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Diagnostique graphique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F5893-4CFA-BB4C-A820-8B1DC246A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Résidus vs fitted</a:t>
            </a:r>
          </a:p>
        </p:txBody>
      </p:sp>
    </p:spTree>
    <p:extLst>
      <p:ext uri="{BB962C8B-B14F-4D97-AF65-F5344CB8AC3E}">
        <p14:creationId xmlns:p14="http://schemas.microsoft.com/office/powerpoint/2010/main" val="25020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0EF94-B5EB-9D47-B547-C009AF11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30" y="845820"/>
            <a:ext cx="4545329" cy="30302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E3B26D6-B783-4447-A16A-38DA0BAC790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Résidus vs fitted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7F41D-35AD-FA4C-A0BF-9B196495E45E}"/>
              </a:ext>
            </a:extLst>
          </p:cNvPr>
          <p:cNvSpPr txBox="1"/>
          <p:nvPr/>
        </p:nvSpPr>
        <p:spPr>
          <a:xfrm>
            <a:off x="388429" y="1085850"/>
            <a:ext cx="5383722" cy="31393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Le plot des </a:t>
            </a:r>
            <a:r>
              <a:rPr lang="fr-FR" b="1"/>
              <a:t>residuals vs fittedvalues</a:t>
            </a:r>
            <a:r>
              <a:rPr lang="fr-FR"/>
              <a:t> montre la présence d'une relation non linéaire entre la cible et le prédicteur.</a:t>
            </a:r>
          </a:p>
          <a:p>
            <a:endParaRPr lang="fr-FR"/>
          </a:p>
          <a:p>
            <a:r>
              <a:rPr lang="fr-FR"/>
              <a:t>Un graphe où les résidus sont réparti de façon uniforme autout d'une ligne horizontal montre  que la relation entre les 2 variables est </a:t>
            </a:r>
            <a:r>
              <a:rPr lang="fr-FR" b="1"/>
              <a:t>principalement linéaire.</a:t>
            </a:r>
          </a:p>
          <a:p>
            <a:endParaRPr lang="fr-FR"/>
          </a:p>
          <a:p>
            <a:r>
              <a:rPr lang="fr-FR"/>
              <a:t>A l'opposé un graphe avec un pattern évident indiquera que les 2 variables sont liées </a:t>
            </a:r>
            <a:r>
              <a:rPr lang="fr-FR" b="1"/>
              <a:t>non-linéairement.</a:t>
            </a:r>
          </a:p>
          <a:p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BAE70-F444-304D-A63E-F1DF42ED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80" y="3876039"/>
            <a:ext cx="435483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E766-33BD-D34F-AA0D-270868780E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vous: Sales ~ Radio et Sales ~ Newspaper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7E485-CEFD-D846-B53C-2430A075C2BD}"/>
              </a:ext>
            </a:extLst>
          </p:cNvPr>
          <p:cNvSpPr txBox="1"/>
          <p:nvPr/>
        </p:nvSpPr>
        <p:spPr>
          <a:xfrm>
            <a:off x="388429" y="1085850"/>
            <a:ext cx="5383722" cy="20313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créez les 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Newspaper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Comparez les coefficients, p-values, t-test,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Comparez R-squared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residuals vs fitted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26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AD7C-BC6A-4445-B972-BD42FAE7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Corrélation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9378E-D74B-A04A-A7A5-364C6DCF2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91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99AEC-89FE-3B45-8B78-FF8D9DC8238A}"/>
              </a:ext>
            </a:extLst>
          </p:cNvPr>
          <p:cNvSpPr/>
          <p:nvPr/>
        </p:nvSpPr>
        <p:spPr>
          <a:xfrm>
            <a:off x="354956" y="1212349"/>
            <a:ext cx="5139159" cy="2031325"/>
          </a:xfrm>
          <a:prstGeom prst="rect">
            <a:avLst/>
          </a:prstGeom>
          <a:solidFill>
            <a:srgbClr val="FFFF00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Adj. R-squared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: R-squared avec une pénalité liée au nombres de variables du modèle, sa complexité.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Adj. R-squared permet de voir si un modèle plus complexe explique réellement mieux les données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Comparer  Adj. R-squared et  R-squared</a:t>
            </a:r>
            <a:br>
              <a:rPr lang="en-US"/>
            </a:b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8B33B-9ABC-FD4E-A750-A857ECA599C3}"/>
              </a:ext>
            </a:extLst>
          </p:cNvPr>
          <p:cNvSpPr/>
          <p:nvPr/>
        </p:nvSpPr>
        <p:spPr>
          <a:xfrm>
            <a:off x="6697883" y="1212349"/>
            <a:ext cx="5139159" cy="14773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The </a:t>
            </a:r>
            <a:r>
              <a:rPr lang="en-US" b="1">
                <a:solidFill>
                  <a:srgbClr val="000000"/>
                </a:solidFill>
                <a:latin typeface="Montserrat"/>
              </a:rPr>
              <a:t>F-statistic </a:t>
            </a:r>
            <a:r>
              <a:rPr lang="en-US">
                <a:solidFill>
                  <a:srgbClr val="000000"/>
                </a:solidFill>
                <a:latin typeface="Montserrat"/>
              </a:rPr>
              <a:t>et la </a:t>
            </a:r>
            <a:r>
              <a:rPr lang="en-US" b="1">
                <a:solidFill>
                  <a:srgbClr val="000000"/>
                </a:solidFill>
                <a:latin typeface="Montserrat"/>
              </a:rPr>
              <a:t>p-value </a:t>
            </a:r>
            <a:r>
              <a:rPr lang="en-US">
                <a:solidFill>
                  <a:srgbClr val="000000"/>
                </a:solidFill>
                <a:latin typeface="Montserrat"/>
              </a:rPr>
              <a:t>associée indique si le modèle est meilleur qu'un modèle </a:t>
            </a:r>
            <a:r>
              <a:rPr lang="en-US" i="1">
                <a:solidFill>
                  <a:srgbClr val="000000"/>
                </a:solidFill>
                <a:latin typeface="Montserrat"/>
              </a:rPr>
              <a:t>vide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H0: les coefficients sont tous égaux à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F Stat permet de dire si le R-squared est significatif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9ECAA-BE18-1C43-8AD3-AEA7EC697C86}"/>
              </a:ext>
            </a:extLst>
          </p:cNvPr>
          <p:cNvSpPr/>
          <p:nvPr/>
        </p:nvSpPr>
        <p:spPr>
          <a:xfrm>
            <a:off x="6697883" y="3813822"/>
            <a:ext cx="5139159" cy="23083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ontserrat"/>
              </a:rPr>
              <a:t>AIC et BIC: estimation de la quantité d'information du dataset qui n'est pas pris en compte par le modèle</a:t>
            </a:r>
          </a:p>
          <a:p>
            <a:endParaRPr lang="en-US">
              <a:solidFill>
                <a:srgbClr val="000000"/>
              </a:solidFill>
              <a:latin typeface="Montserra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  <a:latin typeface="Montserrat"/>
              </a:rPr>
              <a:t> AIC</a:t>
            </a:r>
            <a:r>
              <a:rPr lang="en-US">
                <a:solidFill>
                  <a:srgbClr val="000000"/>
                </a:solidFill>
                <a:latin typeface="Montserrat"/>
              </a:rPr>
              <a:t> = n – log-likelihood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 </a:t>
            </a:r>
            <a:r>
              <a:rPr lang="en-US" b="1">
                <a:solidFill>
                  <a:srgbClr val="000000"/>
                </a:solidFill>
                <a:latin typeface="Montserrat"/>
              </a:rPr>
              <a:t>BIC</a:t>
            </a:r>
            <a:r>
              <a:rPr lang="en-US">
                <a:solidFill>
                  <a:srgbClr val="000000"/>
                </a:solidFill>
                <a:latin typeface="Montserrat"/>
              </a:rPr>
              <a:t> : k log(n) – log-likelihood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latin typeface="Montserra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Discussion </a:t>
            </a:r>
            <a:r>
              <a:rPr lang="en-US">
                <a:solidFill>
                  <a:srgbClr val="000000"/>
                </a:solidFill>
                <a:latin typeface="Montserrat"/>
                <a:hlinkClick r:id="rId2"/>
              </a:rPr>
              <a:t>AIC vs BIC</a:t>
            </a:r>
            <a:endParaRPr lang="en-US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D6299-29A2-C64B-90D5-4D841017CF63}"/>
              </a:ext>
            </a:extLst>
          </p:cNvPr>
          <p:cNvSpPr/>
          <p:nvPr/>
        </p:nvSpPr>
        <p:spPr>
          <a:xfrm>
            <a:off x="354956" y="3814862"/>
            <a:ext cx="5139159" cy="1477328"/>
          </a:xfrm>
          <a:prstGeom prst="rect">
            <a:avLst/>
          </a:prstGeom>
          <a:solidFill>
            <a:srgbClr val="FFFF00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Le </a:t>
            </a:r>
            <a:r>
              <a:rPr lang="en-US" b="1">
                <a:solidFill>
                  <a:srgbClr val="000000"/>
                </a:solidFill>
                <a:latin typeface="Montserrat"/>
              </a:rPr>
              <a:t>Log-likelihood</a:t>
            </a:r>
            <a:r>
              <a:rPr lang="en-US">
                <a:solidFill>
                  <a:srgbClr val="000000"/>
                </a:solidFill>
                <a:latin typeface="Montserrat"/>
              </a:rPr>
              <a:t> mesure la probabilité d'obtenir chaque échantillon des données avec le modèle en question.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toujours négatif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 plus proche de 0 &lt;=&gt; meilleur modèle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AA010E-4EBF-6D4C-8398-C9CEC4960E7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Autres Métriques</a:t>
            </a:r>
          </a:p>
        </p:txBody>
      </p:sp>
    </p:spTree>
    <p:extLst>
      <p:ext uri="{BB962C8B-B14F-4D97-AF65-F5344CB8AC3E}">
        <p14:creationId xmlns:p14="http://schemas.microsoft.com/office/powerpoint/2010/main" val="3452778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929B39-CA81-8B47-9D5E-203D6081F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05902"/>
              </p:ext>
            </p:extLst>
          </p:nvPr>
        </p:nvGraphicFramePr>
        <p:xfrm>
          <a:off x="1399577" y="1289843"/>
          <a:ext cx="9382572" cy="4351339"/>
        </p:xfrm>
        <a:graphic>
          <a:graphicData uri="http://schemas.openxmlformats.org/drawingml/2006/table">
            <a:tbl>
              <a:tblPr/>
              <a:tblGrid>
                <a:gridCol w="3127524">
                  <a:extLst>
                    <a:ext uri="{9D8B030D-6E8A-4147-A177-3AD203B41FA5}">
                      <a16:colId xmlns:a16="http://schemas.microsoft.com/office/drawing/2014/main" val="1730797328"/>
                    </a:ext>
                  </a:extLst>
                </a:gridCol>
                <a:gridCol w="3127524">
                  <a:extLst>
                    <a:ext uri="{9D8B030D-6E8A-4147-A177-3AD203B41FA5}">
                      <a16:colId xmlns:a16="http://schemas.microsoft.com/office/drawing/2014/main" val="67323689"/>
                    </a:ext>
                  </a:extLst>
                </a:gridCol>
                <a:gridCol w="3127524">
                  <a:extLst>
                    <a:ext uri="{9D8B030D-6E8A-4147-A177-3AD203B41FA5}">
                      <a16:colId xmlns:a16="http://schemas.microsoft.com/office/drawing/2014/main" val="2726673096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Coefficients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Influence of the predictor on the outcome when all other predictors are kept constant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99675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P(t)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P-value of the coefficient 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Smaller = better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When p(t)  &gt; 0.05 the coefficient is unreliable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705425"/>
                  </a:ext>
                </a:extLst>
              </a:tr>
              <a:tr h="1115030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Confidence interval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 The 2.5% - 97.5% interval for the coefficient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Smaller = better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If the confidence interval contains 0, the coefficient is not reliable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92719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 Std Err.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 standard error is an estimate of the variations of the coefficient. 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Smaller = better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91307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t-statistic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 coefficient divided by its standard error.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Smaller = better</a:t>
                      </a:r>
                    </a:p>
                  </a:txBody>
                  <a:tcPr marL="67990" marR="67990" marT="67990" marB="6799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8248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C923A94-CAF2-194B-94D3-128ADE0DD4C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Récapitulatif: pertinence du modèle</a:t>
            </a:r>
          </a:p>
        </p:txBody>
      </p:sp>
    </p:spTree>
    <p:extLst>
      <p:ext uri="{BB962C8B-B14F-4D97-AF65-F5344CB8AC3E}">
        <p14:creationId xmlns:p14="http://schemas.microsoft.com/office/powerpoint/2010/main" val="62631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5BC5D5-F504-B049-A1C3-AFF2F9CBD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48288"/>
              </p:ext>
            </p:extLst>
          </p:nvPr>
        </p:nvGraphicFramePr>
        <p:xfrm>
          <a:off x="1618489" y="1325880"/>
          <a:ext cx="8051823" cy="4851083"/>
        </p:xfrm>
        <a:graphic>
          <a:graphicData uri="http://schemas.openxmlformats.org/drawingml/2006/table">
            <a:tbl>
              <a:tblPr/>
              <a:tblGrid>
                <a:gridCol w="1737359">
                  <a:extLst>
                    <a:ext uri="{9D8B030D-6E8A-4147-A177-3AD203B41FA5}">
                      <a16:colId xmlns:a16="http://schemas.microsoft.com/office/drawing/2014/main" val="1432675332"/>
                    </a:ext>
                  </a:extLst>
                </a:gridCol>
                <a:gridCol w="3630523">
                  <a:extLst>
                    <a:ext uri="{9D8B030D-6E8A-4147-A177-3AD203B41FA5}">
                      <a16:colId xmlns:a16="http://schemas.microsoft.com/office/drawing/2014/main" val="276543418"/>
                    </a:ext>
                  </a:extLst>
                </a:gridCol>
                <a:gridCol w="2683941">
                  <a:extLst>
                    <a:ext uri="{9D8B030D-6E8A-4147-A177-3AD203B41FA5}">
                      <a16:colId xmlns:a16="http://schemas.microsoft.com/office/drawing/2014/main" val="396137573"/>
                    </a:ext>
                  </a:extLst>
                </a:gridCol>
              </a:tblGrid>
              <a:tr h="739213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R-squared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Amount of variation of the outcome explained by your model.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Bigger = Better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354595"/>
                  </a:ext>
                </a:extLst>
              </a:tr>
              <a:tr h="531309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Adj. R-squared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R-squared adjusted for model complexity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Bigger = Better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772280"/>
                  </a:ext>
                </a:extLst>
              </a:tr>
              <a:tr h="94711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Log-likelihood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A measure of the probability of observing the data samples if the dataset was generated by the model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Always negative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Bigger = Better 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52314"/>
                  </a:ext>
                </a:extLst>
              </a:tr>
              <a:tr h="947116"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F-statistic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Measures performance of the model compared to a constant only model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Bigger = Better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Always &gt; 1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if F = 1, the model is not better than a constant value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76613"/>
                  </a:ext>
                </a:extLst>
              </a:tr>
              <a:tr h="739213"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F-proba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P-value associated to the F-statistic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if F-proba &gt; 0.05, the model is not better than a constant based model 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44268"/>
                  </a:ext>
                </a:extLst>
              </a:tr>
              <a:tr h="947116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AIC &amp; BIC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Measure the performance of the model balancing the complexity and the log-likelihood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Bigger = Better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Relative values   </a:t>
                      </a:r>
                    </a:p>
                  </a:txBody>
                  <a:tcPr marL="51802" marR="51802" marT="51802" marB="51802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019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7015921-ABC8-134C-A6C9-4A03C239E6A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Récapitulatif: pertinence du modèle</a:t>
            </a:r>
          </a:p>
        </p:txBody>
      </p:sp>
    </p:spTree>
    <p:extLst>
      <p:ext uri="{BB962C8B-B14F-4D97-AF65-F5344CB8AC3E}">
        <p14:creationId xmlns:p14="http://schemas.microsoft.com/office/powerpoint/2010/main" val="68291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A71D5D-14E1-3541-9009-5848E836673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QQ-plot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B6C16-AD5A-6D44-B971-C18DAFBE09ED}"/>
              </a:ext>
            </a:extLst>
          </p:cNvPr>
          <p:cNvSpPr txBox="1"/>
          <p:nvPr/>
        </p:nvSpPr>
        <p:spPr>
          <a:xfrm>
            <a:off x="388429" y="1085850"/>
            <a:ext cx="5383722" cy="14773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A QQ plot or quantile-quantile plot compares the probability distributions of 2 variables by plotting their quantiles against each other. </a:t>
            </a:r>
          </a:p>
          <a:p>
            <a:r>
              <a:rPr lang="fr-FR"/>
              <a:t>When the variables follow the same distribution, the points follow a straight line.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A92E1-8A53-4544-8E28-206A77A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56" y="941388"/>
            <a:ext cx="4865368" cy="32435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E2FBC4-1F64-834D-906E-91FECD4814DE}"/>
              </a:ext>
            </a:extLst>
          </p:cNvPr>
          <p:cNvSpPr/>
          <p:nvPr/>
        </p:nvSpPr>
        <p:spPr>
          <a:xfrm>
            <a:off x="6412232" y="4766748"/>
            <a:ext cx="5509258" cy="1569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</a:rPr>
              <a:t>To calculate the kth quantile of a variable X , you divide the range interval of X in q equal parts. The kth quantile x is such that Pr[X&lt;x]&lt;k/q . </a:t>
            </a:r>
            <a:br>
              <a:rPr lang="en-US" sz="1600" b="0" i="0">
                <a:effectLst/>
              </a:rPr>
            </a:br>
            <a:r>
              <a:rPr lang="en-US" sz="1600" b="0" i="0">
                <a:effectLst/>
              </a:rPr>
              <a:t>For instance: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</a:rPr>
              <a:t>the median is the 2 quantile x such that Pr[X&lt;x]&lt;0.5 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</a:rPr>
              <a:t>quartiles are 25% and 75% quantiles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904D3-60B3-A643-A311-DCD1CD767DD2}"/>
              </a:ext>
            </a:extLst>
          </p:cNvPr>
          <p:cNvSpPr/>
          <p:nvPr/>
        </p:nvSpPr>
        <p:spPr>
          <a:xfrm>
            <a:off x="0" y="3429000"/>
            <a:ext cx="6096000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sm.qqplot(results.resid, line='r')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with a normally distributed variable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200 points of a N(0,1) distributed variable with numpy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= np.random.normal(0,1, 200)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Plot the QQplot with statsmodel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sm.qqplot(test, line='r')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2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2C904A-29E7-7F4A-9E51-609F214F4FC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vous: Sales ~ Radio et Sales ~ Newspaper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C0AF0-E4B4-4D4A-A9B8-42B32BDF9FD9}"/>
              </a:ext>
            </a:extLst>
          </p:cNvPr>
          <p:cNvSpPr txBox="1"/>
          <p:nvPr/>
        </p:nvSpPr>
        <p:spPr>
          <a:xfrm>
            <a:off x="388429" y="1085850"/>
            <a:ext cx="5383722" cy="23083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créez les 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Newspaper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Radio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Comparez les coefficients, p-values, t-test,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Comparez R-squared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residuals vs fitted</a:t>
            </a:r>
          </a:p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4B0DC-C3CF-8246-81F7-A37E1657B6F8}"/>
              </a:ext>
            </a:extLst>
          </p:cNvPr>
          <p:cNvSpPr txBox="1"/>
          <p:nvPr/>
        </p:nvSpPr>
        <p:spPr>
          <a:xfrm>
            <a:off x="6469380" y="3564731"/>
            <a:ext cx="5299901" cy="3139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Comparez les modèles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Newspaper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Radio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Sales ~ TV</a:t>
            </a:r>
          </a:p>
          <a:p>
            <a:r>
              <a:rPr lang="fr-FR"/>
              <a:t>en Prenant en compte les métriques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Adj. Rsquared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log-likelihood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F-stat et F-proba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AIC et BIC</a:t>
            </a:r>
          </a:p>
          <a:p>
            <a:r>
              <a:rPr lang="fr-FR"/>
              <a:t>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QQ-plot</a:t>
            </a:r>
          </a:p>
        </p:txBody>
      </p:sp>
    </p:spTree>
    <p:extLst>
      <p:ext uri="{BB962C8B-B14F-4D97-AF65-F5344CB8AC3E}">
        <p14:creationId xmlns:p14="http://schemas.microsoft.com/office/powerpoint/2010/main" val="3842729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A5DE-3ECE-B743-BA04-5C9B906A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plot thickens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A66EC-9269-DB42-B725-11C035A6F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80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2675B0-EFB7-574E-85AD-04367CF1A223}"/>
              </a:ext>
            </a:extLst>
          </p:cNvPr>
          <p:cNvSpPr/>
          <p:nvPr/>
        </p:nvSpPr>
        <p:spPr>
          <a:xfrm>
            <a:off x="1612392" y="1754061"/>
            <a:ext cx="85191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Montserrat"/>
              </a:rPr>
              <a:t>Both regression and the correlation coefficients are a measure of the influence of the predictor on the outcome. However, they differ in the way they represent that influence.</a:t>
            </a:r>
          </a:p>
          <a:p>
            <a:r>
              <a:rPr lang="en-US" b="0" i="0">
                <a:effectLst/>
                <a:latin typeface="Montserrat"/>
              </a:rPr>
              <a:t>In the univariate case, regression and correlation coefficients share the following properties: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The regression coefficient is equal to Pearson's correlation coefficient.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The square of Pearson's correlation coefficient is the same as the R-squared.</a:t>
            </a:r>
          </a:p>
          <a:p>
            <a:r>
              <a:rPr lang="en-US" b="0" i="0">
                <a:effectLst/>
                <a:latin typeface="Montserrat"/>
              </a:rPr>
              <a:t>However, regression and correlation coefficients are different measures of the data. Here are a couple of differences: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Correlation is symmetrical while linear regression is not. Swapping the outcome with one of the predictor in multivariate regression will not give you the same coefficients.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Linear regression can be used to make predictions, correlation coefficient cannot.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Correlation works for non-linear relations between variables while linear regression works on linear relationships.</a:t>
            </a:r>
          </a:p>
          <a:p>
            <a:r>
              <a:rPr lang="en-US" b="0" i="0">
                <a:effectLst/>
                <a:latin typeface="Montserrat"/>
              </a:rPr>
              <a:t>So correlation and regression are complementary but intrinsically different ways of measuring the coupling between variables.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91984-E19D-D346-8878-FA1CCBD546E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Corrélation et coefficients de régression</a:t>
            </a:r>
          </a:p>
        </p:txBody>
      </p:sp>
    </p:spTree>
    <p:extLst>
      <p:ext uri="{BB962C8B-B14F-4D97-AF65-F5344CB8AC3E}">
        <p14:creationId xmlns:p14="http://schemas.microsoft.com/office/powerpoint/2010/main" val="2759715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A1214B-49DF-614F-B996-0504C72DA584}"/>
              </a:ext>
            </a:extLst>
          </p:cNvPr>
          <p:cNvSpPr/>
          <p:nvPr/>
        </p:nvSpPr>
        <p:spPr>
          <a:xfrm>
            <a:off x="3048000" y="26903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>
                <a:effectLst/>
                <a:latin typeface="Montserrat"/>
              </a:rPr>
              <a:t>In fact, standardizing the variables will change the value of the regression coefficients, but will not  influence the conclusions of the regression.</a:t>
            </a:r>
            <a:endParaRPr lang="en-US" b="0" i="0">
              <a:effectLst/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B9CF7-8367-1649-A370-2D4AC9899190}"/>
              </a:ext>
            </a:extLst>
          </p:cNvPr>
          <p:cNvSpPr txBox="1"/>
          <p:nvPr/>
        </p:nvSpPr>
        <p:spPr>
          <a:xfrm>
            <a:off x="1508760" y="48828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EC908-CC38-9347-B305-61DD5E43347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Normalizer les prédicteurs</a:t>
            </a:r>
          </a:p>
        </p:txBody>
      </p:sp>
    </p:spTree>
    <p:extLst>
      <p:ext uri="{BB962C8B-B14F-4D97-AF65-F5344CB8AC3E}">
        <p14:creationId xmlns:p14="http://schemas.microsoft.com/office/powerpoint/2010/main" val="500456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9985-0D1C-8E4B-BAA1-C52C8D4E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Régression linéaire multivariée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445F8-C41F-5841-BFAF-2BC29A5F2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Sales ~ TV + Radio + Newspaper</a:t>
            </a:r>
          </a:p>
        </p:txBody>
      </p:sp>
    </p:spTree>
    <p:extLst>
      <p:ext uri="{BB962C8B-B14F-4D97-AF65-F5344CB8AC3E}">
        <p14:creationId xmlns:p14="http://schemas.microsoft.com/office/powerpoint/2010/main" val="3541548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8C554-1F67-1242-AF04-6E7010981C0E}"/>
              </a:ext>
            </a:extLst>
          </p:cNvPr>
          <p:cNvSpPr txBox="1"/>
          <p:nvPr/>
        </p:nvSpPr>
        <p:spPr>
          <a:xfrm>
            <a:off x="827532" y="1442466"/>
            <a:ext cx="4794711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Parmi les 4 modèles suivant quel est le meilleur ?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Sales ~ TV + Radio + Newspaper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Sales ~ TV + 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Sales ~ TV + Newspaper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Sales ~ Radio + Newspaper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AD0273-AC92-C94E-951C-EB5189E18A4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Sales ~ TV + Radio + Newspaper</a:t>
            </a:r>
          </a:p>
        </p:txBody>
      </p:sp>
    </p:spTree>
    <p:extLst>
      <p:ext uri="{BB962C8B-B14F-4D97-AF65-F5344CB8AC3E}">
        <p14:creationId xmlns:p14="http://schemas.microsoft.com/office/powerpoint/2010/main" val="399591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D9F8DE-A43A-EA46-8268-5E4E0668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36" y="2373809"/>
            <a:ext cx="6096000" cy="336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C3833-BDDD-DF40-9F01-5B1AD9D14CCE}"/>
              </a:ext>
            </a:extLst>
          </p:cNvPr>
          <p:cNvSpPr txBox="1"/>
          <p:nvPr/>
        </p:nvSpPr>
        <p:spPr>
          <a:xfrm>
            <a:off x="236465" y="2226310"/>
            <a:ext cx="5623229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 coefficient de correlation est toujours compris entre -1 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Lorsque le coefficient est positif, les 2 variables varient de la meme façon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Lorsque le coefficient est négatif, les 2 variables varient de façon opposée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Une corrélation nulle (=0) indique que les 2 variables sont </a:t>
            </a:r>
            <a:r>
              <a:rPr lang="en-US" u="sng"/>
              <a:t>indépendantes</a:t>
            </a:r>
            <a:r>
              <a:rPr lang="en-US"/>
              <a:t> l'une de l'autre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 corrélation d'une variable avec elle-meme est toujours =1: corr(x,x)=1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 corrélation est symétrique: corr(x,y)=corr(y,x)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Différentes corrélations: Pearson, Spearman, Kendall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2079-A663-5543-80A2-101EEF73438E}"/>
              </a:ext>
            </a:extLst>
          </p:cNvPr>
          <p:cNvSpPr txBox="1"/>
          <p:nvPr/>
        </p:nvSpPr>
        <p:spPr>
          <a:xfrm>
            <a:off x="236465" y="932938"/>
            <a:ext cx="380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Mesure de la relation entre 2 variables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5FA960-88A5-4840-9507-F2F991D5F78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Corrélation</a:t>
            </a:r>
          </a:p>
        </p:txBody>
      </p:sp>
    </p:spTree>
    <p:extLst>
      <p:ext uri="{BB962C8B-B14F-4D97-AF65-F5344CB8AC3E}">
        <p14:creationId xmlns:p14="http://schemas.microsoft.com/office/powerpoint/2010/main" val="3224848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BB14-900C-3A43-A022-32ECDD1C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sont calculés les coefficients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EA938-E6ED-E04F-8672-FC4A0CFA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450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B7579-3357-DD47-A7CA-8AF29015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5420"/>
            <a:ext cx="4927600" cy="3695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D4EBC5-725B-F74E-B087-8F9A96B579F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Ordinary Least Square (OLS) – Méthode des moindres carrés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0D6D-B866-5248-8422-0591F5E776F3}"/>
              </a:ext>
            </a:extLst>
          </p:cNvPr>
          <p:cNvSpPr txBox="1"/>
          <p:nvPr/>
        </p:nvSpPr>
        <p:spPr>
          <a:xfrm>
            <a:off x="377190" y="980985"/>
            <a:ext cx="3965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On veut minimiser l'erreur de prédiction</a:t>
            </a:r>
          </a:p>
          <a:p>
            <a:r>
              <a:rPr lang="fr-FR"/>
              <a:t>Soit la différence quadratique entre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valeurs estimées \hat{y}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vraies valeurs 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CB3C-6E47-7C40-88E7-32FCC9335167}"/>
              </a:ext>
            </a:extLst>
          </p:cNvPr>
          <p:cNvSpPr txBox="1"/>
          <p:nvPr/>
        </p:nvSpPr>
        <p:spPr>
          <a:xfrm>
            <a:off x="249392" y="2481947"/>
            <a:ext cx="5841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 la fonction est convexe, il faut trouver son minimum</a:t>
            </a:r>
          </a:p>
          <a:p>
            <a:endParaRPr lang="fr-FR"/>
          </a:p>
          <a:p>
            <a:r>
              <a:rPr lang="fr-FR"/>
              <a:t>Et pour cela on résoud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AF04A-F700-5849-A4E9-F6F8D8B0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22" y="3566260"/>
            <a:ext cx="22225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91B75-5C9B-C840-8007-F0BEA7AA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62" y="5454888"/>
            <a:ext cx="1993900" cy="54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DC66B-846A-234E-A5D6-E07230326C35}"/>
              </a:ext>
            </a:extLst>
          </p:cNvPr>
          <p:cNvSpPr txBox="1"/>
          <p:nvPr/>
        </p:nvSpPr>
        <p:spPr>
          <a:xfrm>
            <a:off x="377190" y="4781788"/>
            <a:ext cx="264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solution analytique est:</a:t>
            </a:r>
          </a:p>
        </p:txBody>
      </p:sp>
    </p:spTree>
    <p:extLst>
      <p:ext uri="{BB962C8B-B14F-4D97-AF65-F5344CB8AC3E}">
        <p14:creationId xmlns:p14="http://schemas.microsoft.com/office/powerpoint/2010/main" val="2495133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D4EBC5-725B-F74E-B087-8F9A96B579F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Solution analytique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91B75-5C9B-C840-8007-F0BEA7AA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12" y="1182370"/>
            <a:ext cx="1993900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516D0-C700-4B4D-B415-44791634B97D}"/>
              </a:ext>
            </a:extLst>
          </p:cNvPr>
          <p:cNvSpPr txBox="1"/>
          <p:nvPr/>
        </p:nvSpPr>
        <p:spPr>
          <a:xfrm>
            <a:off x="1234440" y="2297430"/>
            <a:ext cx="7744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Problèmes: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mémoire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couteux en calcul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inverser la matrice X^T X de dimension NxN n'est pas toujours chose évidente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scale pas si le volume de données est grand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4C23D-AC8D-8641-B84B-38D268ED7BF3}"/>
              </a:ext>
            </a:extLst>
          </p:cNvPr>
          <p:cNvSpPr txBox="1"/>
          <p:nvPr/>
        </p:nvSpPr>
        <p:spPr>
          <a:xfrm>
            <a:off x="1337310" y="4229100"/>
            <a:ext cx="2901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fr-FR"/>
              <a:t>algorithmes d'estimations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fr-FR"/>
              <a:t>gradient stochastique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fr-FR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064416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C66052-4222-6F4D-BF57-369BE8E70489}"/>
              </a:ext>
            </a:extLst>
          </p:cNvPr>
          <p:cNvSpPr/>
          <p:nvPr/>
        </p:nvSpPr>
        <p:spPr>
          <a:xfrm>
            <a:off x="777240" y="6136124"/>
            <a:ext cx="301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Introduction to Loss Functions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5F410D-1550-E744-879C-9A3B10ABB3E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Fonction de cout – Loss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D8A3-1D21-1E41-8EAC-8D548AFFD954}"/>
              </a:ext>
            </a:extLst>
          </p:cNvPr>
          <p:cNvSpPr txBox="1"/>
          <p:nvPr/>
        </p:nvSpPr>
        <p:spPr>
          <a:xfrm>
            <a:off x="777240" y="964763"/>
            <a:ext cx="884876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let's take a step back</a:t>
            </a:r>
          </a:p>
          <a:p>
            <a:r>
              <a:rPr lang="fr-FR"/>
              <a:t>Pour OLS on veut minimiser l'erreur quadratique: f(w) = ǁ \hat{y}  - y ǁ^2 = ǁ \hat{w} X - y ǁ^2</a:t>
            </a:r>
          </a:p>
          <a:p>
            <a:endParaRPr lang="fr-FR"/>
          </a:p>
          <a:p>
            <a:r>
              <a:rPr lang="fr-FR"/>
              <a:t>Cette fonction s'appelle la fonction de coût. </a:t>
            </a:r>
          </a:p>
          <a:p>
            <a:r>
              <a:rPr lang="fr-FR"/>
              <a:t>On peut definir d'autres fonctions de coût.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MAE: L1: f(w) = |  \hat{y}  - y  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MSE L2: f(w) = ǁ \hat{y}  - y   ǁ^2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L∞: max_w | \hat{w} X - y  |</a:t>
            </a:r>
          </a:p>
          <a:p>
            <a:endParaRPr lang="fr-FR"/>
          </a:p>
          <a:p>
            <a:r>
              <a:rPr lang="fr-FR"/>
              <a:t>Ajouter des contraintes sur les coefficients w: </a:t>
            </a:r>
          </a:p>
          <a:p>
            <a:endParaRPr lang="fr-FR"/>
          </a:p>
          <a:p>
            <a:r>
              <a:rPr lang="fr-FR"/>
              <a:t>Ridge: f(w) = ǁ wX  - y  ǁ^2 +  𝛌 ǁ w ǁ ^2</a:t>
            </a:r>
          </a:p>
          <a:p>
            <a:endParaRPr lang="fr-FR"/>
          </a:p>
          <a:p>
            <a:r>
              <a:rPr lang="fr-FR"/>
              <a:t>et pour la 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Entropy Loss/Negative Log Likelihood: -y log(ˆy) + (1-y) log(1-ˆy)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64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BDFC9-1783-BB4E-8255-9814AC1C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44" y="1039400"/>
            <a:ext cx="2286000" cy="863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F8DA3-8126-6340-B252-899FAF91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830" y="1039400"/>
            <a:ext cx="2032000" cy="977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F11F68-DF2E-1845-B5D7-D789892CA7A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log 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24A89-255F-7942-B81D-0754F816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239"/>
            <a:ext cx="10972800" cy="438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EBC07E-9DB3-E441-880D-2658CD260C83}"/>
              </a:ext>
            </a:extLst>
          </p:cNvPr>
          <p:cNvSpPr txBox="1"/>
          <p:nvPr/>
        </p:nvSpPr>
        <p:spPr>
          <a:xfrm>
            <a:off x="374904" y="1325880"/>
            <a:ext cx="18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Max du 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94279-F166-7E4B-BAB9-E497C8EF88F0}"/>
              </a:ext>
            </a:extLst>
          </p:cNvPr>
          <p:cNvSpPr txBox="1"/>
          <p:nvPr/>
        </p:nvSpPr>
        <p:spPr>
          <a:xfrm>
            <a:off x="6580632" y="1325880"/>
            <a:ext cx="22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Max du Log-Likelihood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8913C-E374-8349-96C1-C0EBFFFAE611}"/>
              </a:ext>
            </a:extLst>
          </p:cNvPr>
          <p:cNvSpPr txBox="1"/>
          <p:nvPr/>
        </p:nvSpPr>
        <p:spPr>
          <a:xfrm>
            <a:off x="8414969" y="5818600"/>
            <a:ext cx="3051861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On retrouve la meme solution </a:t>
            </a:r>
            <a:br>
              <a:rPr lang="fr-FR"/>
            </a:br>
            <a:r>
              <a:rPr lang="fr-FR"/>
              <a:t>que pour l'approche OLS!!</a:t>
            </a:r>
          </a:p>
        </p:txBody>
      </p:sp>
    </p:spTree>
    <p:extLst>
      <p:ext uri="{BB962C8B-B14F-4D97-AF65-F5344CB8AC3E}">
        <p14:creationId xmlns:p14="http://schemas.microsoft.com/office/powerpoint/2010/main" val="3121434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6FD5-6FB9-F14B-9F3B-A3B9F3D3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Hypothèses de la régression linéaire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E50CB-86CC-9046-82B5-7836DB335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120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0219F-A42B-C344-BCEA-0AEA024D17AE}"/>
              </a:ext>
            </a:extLst>
          </p:cNvPr>
          <p:cNvSpPr txBox="1"/>
          <p:nvPr/>
        </p:nvSpPr>
        <p:spPr>
          <a:xfrm>
            <a:off x="539496" y="1397675"/>
            <a:ext cx="9125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Prédicteurs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Linearité</a:t>
            </a:r>
            <a:r>
              <a:rPr lang="fr-FR"/>
              <a:t>: la relation entre les prédicteurs et la cible est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Collinéarité</a:t>
            </a:r>
            <a:r>
              <a:rPr lang="fr-FR"/>
              <a:t>: les prédicteurs ne sont pas corrélés</a:t>
            </a:r>
          </a:p>
          <a:p>
            <a:endParaRPr lang="fr-FR"/>
          </a:p>
          <a:p>
            <a:r>
              <a:rPr lang="fr-FR" b="1"/>
              <a:t>Résidus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Autocorrelation</a:t>
            </a:r>
            <a:r>
              <a:rPr lang="fr-FR"/>
              <a:t> des résidus: les résidus ne sont pas auto corrélés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résidus sont </a:t>
            </a:r>
            <a:r>
              <a:rPr lang="fr-FR" b="1"/>
              <a:t>normallement</a:t>
            </a:r>
            <a:r>
              <a:rPr lang="fr-FR"/>
              <a:t> distribués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Homoskedasticité</a:t>
            </a:r>
            <a:r>
              <a:rPr lang="fr-FR"/>
              <a:t>: la variance des résidus est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7A9662-619B-074D-9F6B-06FE480BF54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Hypothèses de la 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4074780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47F350-FC63-824F-B120-CBFBB03722F1}"/>
              </a:ext>
            </a:extLst>
          </p:cNvPr>
          <p:cNvSpPr txBox="1"/>
          <p:nvPr/>
        </p:nvSpPr>
        <p:spPr>
          <a:xfrm>
            <a:off x="603504" y="1060918"/>
            <a:ext cx="2690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Evaluation graphique avec </a:t>
            </a:r>
          </a:p>
          <a:p>
            <a:pPr marL="285750" indent="-285750">
              <a:buFontTx/>
              <a:buChar char="-"/>
            </a:pPr>
            <a:r>
              <a:rPr lang="fr-FR"/>
              <a:t>le scatterplot V1 ~ V2</a:t>
            </a:r>
          </a:p>
          <a:p>
            <a:pPr marL="285750" indent="-285750">
              <a:buFontTx/>
              <a:buChar char="-"/>
            </a:pPr>
            <a:r>
              <a:rPr lang="fr-FR"/>
              <a:t>le residus vs fitted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677EB-6AEE-0F42-B087-E530DAE97819}"/>
              </a:ext>
            </a:extLst>
          </p:cNvPr>
          <p:cNvSpPr txBox="1"/>
          <p:nvPr/>
        </p:nvSpPr>
        <p:spPr>
          <a:xfrm>
            <a:off x="603504" y="2185416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Correction:</a:t>
            </a:r>
          </a:p>
          <a:p>
            <a:r>
              <a:rPr lang="fr-FR"/>
              <a:t>Transformation du predicteur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C1930-6C96-CE43-84A0-BB6F9322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578"/>
            <a:ext cx="7130705" cy="30825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4073D6-8944-6D48-8F7D-B0CB8D48D95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1. Linéarité entre prédicteurs et cible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ED9E23-E3F0-FA4B-9A70-1721B5905652}"/>
              </a:ext>
            </a:extLst>
          </p:cNvPr>
          <p:cNvSpPr/>
          <p:nvPr/>
        </p:nvSpPr>
        <p:spPr>
          <a:xfrm>
            <a:off x="8442960" y="1377387"/>
            <a:ext cx="3145536" cy="34163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 vous: Comparer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Sales ~ 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Sales ~ sqrt(TV)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Sales ~ TV ^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>
                <a:solidFill>
                  <a:schemeClr val="bg1"/>
                </a:solidFill>
              </a:rPr>
              <a:t>plot Sales vs predicteur</a:t>
            </a:r>
          </a:p>
          <a:p>
            <a:pPr marL="342900" indent="-342900">
              <a:buFont typeface="+mj-lt"/>
              <a:buAutoNum type="arabicPeriod"/>
            </a:pPr>
            <a:r>
              <a:rPr lang="fr-FR">
                <a:solidFill>
                  <a:schemeClr val="bg1"/>
                </a:solidFill>
              </a:rPr>
              <a:t>fit model</a:t>
            </a:r>
          </a:p>
          <a:p>
            <a:pPr marL="342900" indent="-342900">
              <a:buFont typeface="+mj-lt"/>
              <a:buAutoNum type="arabicPeriod"/>
            </a:pPr>
            <a:r>
              <a:rPr lang="fr-FR">
                <a:solidFill>
                  <a:schemeClr val="bg1"/>
                </a:solidFill>
              </a:rPr>
              <a:t>R-squared, p-values, …</a:t>
            </a:r>
          </a:p>
          <a:p>
            <a:pPr marL="342900" indent="-342900">
              <a:buFont typeface="+mj-lt"/>
              <a:buAutoNum type="arabicPeriod"/>
            </a:pPr>
            <a:r>
              <a:rPr lang="fr-FR">
                <a:solidFill>
                  <a:schemeClr val="bg1"/>
                </a:solidFill>
              </a:rPr>
              <a:t>plot residuals vs fitted</a:t>
            </a:r>
          </a:p>
          <a:p>
            <a:pPr marL="342900" indent="-342900">
              <a:buFont typeface="+mj-lt"/>
              <a:buAutoNum type="arabicPeriod"/>
            </a:pP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Quel est le meilleur modèle ?</a:t>
            </a:r>
          </a:p>
        </p:txBody>
      </p:sp>
    </p:spTree>
    <p:extLst>
      <p:ext uri="{BB962C8B-B14F-4D97-AF65-F5344CB8AC3E}">
        <p14:creationId xmlns:p14="http://schemas.microsoft.com/office/powerpoint/2010/main" val="2781743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F2C3B3-C7DB-9343-BDC2-9B9758CD6DB1}"/>
              </a:ext>
            </a:extLst>
          </p:cNvPr>
          <p:cNvSpPr txBox="1"/>
          <p:nvPr/>
        </p:nvSpPr>
        <p:spPr>
          <a:xfrm>
            <a:off x="294132" y="1091725"/>
            <a:ext cx="658058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predicteurs sont corrélés – Calcul de la matrice de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Un facteur caché est commun à 2 prédicteurs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B3B32-DB97-7D40-9082-294410B63B17}"/>
              </a:ext>
            </a:extLst>
          </p:cNvPr>
          <p:cNvSpPr txBox="1"/>
          <p:nvPr/>
        </p:nvSpPr>
        <p:spPr>
          <a:xfrm>
            <a:off x="294132" y="2136338"/>
            <a:ext cx="10404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Condition Number </a:t>
            </a:r>
            <a:r>
              <a:rPr lang="en-US"/>
              <a:t>(pour des variables normalisées):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valeur &lt;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/>
          </a:p>
          <a:p>
            <a:r>
              <a:rPr lang="en-US" b="1"/>
              <a:t>Variance Inflation Factor (VIF)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mesure le degré de multi collinéarité due à l'ajout d'un nouveau prédicteur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VIF_i = 1 / (1 – R^2_i)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multicollinéarité quand vif &gt;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89B880-F93D-DB4C-B3FF-96B3611D6A2B}"/>
              </a:ext>
            </a:extLst>
          </p:cNvPr>
          <p:cNvSpPr/>
          <p:nvPr/>
        </p:nvSpPr>
        <p:spPr>
          <a:xfrm>
            <a:off x="288995" y="4381281"/>
            <a:ext cx="11603736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E448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statsmodels.stats.outliers_influence </a:t>
            </a:r>
            <a:r>
              <a:rPr lang="en-US">
                <a:solidFill>
                  <a:srgbClr val="FE448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variance_inflation_factor </a:t>
            </a:r>
            <a:r>
              <a:rPr lang="en-US">
                <a:solidFill>
                  <a:srgbClr val="FE4481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vif</a:t>
            </a:r>
          </a:p>
          <a:p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vif(df[['</a:t>
            </a:r>
            <a:r>
              <a:rPr lang="en-US">
                <a:solidFill>
                  <a:srgbClr val="FF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', 'Radio', 'Newspaper']].values, </a:t>
            </a:r>
            <a:r>
              <a:rPr lang="en-US">
                <a:solidFill>
                  <a:srgbClr val="FFFF00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>
                <a:solidFill>
                  <a:srgbClr val="F8F8F2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0.247</a:t>
            </a:r>
          </a:p>
          <a:p>
            <a:r>
              <a:rPr lang="en-US">
                <a:solidFill>
                  <a:srgbClr val="F8F8F2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vif(df[['TV', 'Radio', '</a:t>
            </a:r>
            <a:r>
              <a:rPr lang="en-US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Newspaper</a:t>
            </a:r>
            <a:r>
              <a:rPr lang="en-US">
                <a:solidFill>
                  <a:srgbClr val="F8F8F2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']].values, </a:t>
            </a:r>
            <a:r>
              <a:rPr lang="en-US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>
                <a:solidFill>
                  <a:srgbClr val="F8F8F2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>
                <a:solidFill>
                  <a:srgbClr val="F8F8F2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3.055</a:t>
            </a:r>
            <a:endParaRPr lang="fr-FR"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9914E-0E0E-0349-B463-35C9EFF5474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2. Multi collinéarité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7B4F69-486B-E945-9E80-7260D15A57C9}"/>
              </a:ext>
            </a:extLst>
          </p:cNvPr>
          <p:cNvCxnSpPr>
            <a:cxnSpLocks/>
          </p:cNvCxnSpPr>
          <p:nvPr/>
        </p:nvCxnSpPr>
        <p:spPr>
          <a:xfrm flipH="1">
            <a:off x="288995" y="5119945"/>
            <a:ext cx="360229" cy="129266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8EE7AD-AD68-B848-8493-FCE342E7334F}"/>
              </a:ext>
            </a:extLst>
          </p:cNvPr>
          <p:cNvSpPr txBox="1"/>
          <p:nvPr/>
        </p:nvSpPr>
        <p:spPr>
          <a:xfrm>
            <a:off x="89777" y="6412607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Peu de multi collinéarité entre TV et Radio, Newspaper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0A9A1-4C03-F243-85DB-8D4160B03C71}"/>
              </a:ext>
            </a:extLst>
          </p:cNvPr>
          <p:cNvCxnSpPr>
            <a:cxnSpLocks/>
          </p:cNvCxnSpPr>
          <p:nvPr/>
        </p:nvCxnSpPr>
        <p:spPr>
          <a:xfrm>
            <a:off x="1389888" y="5662840"/>
            <a:ext cx="1480548" cy="4512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819430-6DE6-D149-9531-7F6FBE3B9BCE}"/>
              </a:ext>
            </a:extLst>
          </p:cNvPr>
          <p:cNvSpPr txBox="1"/>
          <p:nvPr/>
        </p:nvSpPr>
        <p:spPr>
          <a:xfrm>
            <a:off x="2857616" y="5894009"/>
            <a:ext cx="866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Multi collinéarité plus importante entre Newspaper et Radio, TV mais toujours raisonnable</a:t>
            </a:r>
          </a:p>
        </p:txBody>
      </p:sp>
    </p:spTree>
    <p:extLst>
      <p:ext uri="{BB962C8B-B14F-4D97-AF65-F5344CB8AC3E}">
        <p14:creationId xmlns:p14="http://schemas.microsoft.com/office/powerpoint/2010/main" val="598531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8E2AF4-C1B0-AC4C-8319-C8AAF0C3A1EB}"/>
              </a:ext>
            </a:extLst>
          </p:cNvPr>
          <p:cNvSpPr txBox="1"/>
          <p:nvPr/>
        </p:nvSpPr>
        <p:spPr>
          <a:xfrm>
            <a:off x="265176" y="3064908"/>
            <a:ext cx="4937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</a:t>
            </a:r>
            <a:r>
              <a:rPr lang="en-US" b="1"/>
              <a:t>Durbin Watson</a:t>
            </a:r>
            <a:r>
              <a:rPr lang="en-US"/>
              <a:t> statistic, is a direct test of the correlation of the residuals. </a:t>
            </a:r>
          </a:p>
          <a:p>
            <a:r>
              <a:rPr lang="en-US"/>
              <a:t>It takes a value from 0 to 4, 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means no autocorrelation.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0 to 2 means positive autocorrelation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to 4 means negative autocorrelation.</a:t>
            </a:r>
          </a:p>
          <a:p>
            <a:r>
              <a:rPr lang="en-US"/>
              <a:t>As a rule of thumb values in the range of 1.5 to 2.5 are relatively normal.</a:t>
            </a:r>
          </a:p>
          <a:p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CA62E-D14A-5440-82D6-F3AE24339531}"/>
              </a:ext>
            </a:extLst>
          </p:cNvPr>
          <p:cNvSpPr txBox="1"/>
          <p:nvPr/>
        </p:nvSpPr>
        <p:spPr>
          <a:xfrm>
            <a:off x="338328" y="1254564"/>
            <a:ext cx="3246120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e_i = \hat{y_i} – y_i</a:t>
            </a:r>
          </a:p>
          <a:p>
            <a:endParaRPr lang="fr-FR"/>
          </a:p>
          <a:p>
            <a:r>
              <a:rPr lang="fr-FR"/>
              <a:t>corr(e_i, e_{i-j}) = 0 for j !=0</a:t>
            </a:r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F62294-328B-C44B-8483-5001529CC2F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3. Auto corrélation des résidus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821EBA-4AFB-D248-93DA-1E87E333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74" y="1492166"/>
            <a:ext cx="6159500" cy="3098800"/>
          </a:xfrm>
          <a:prstGeom prst="rect">
            <a:avLst/>
          </a:prstGeo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16508493-5CC4-E642-9483-68180A09A316}"/>
              </a:ext>
            </a:extLst>
          </p:cNvPr>
          <p:cNvSpPr/>
          <p:nvPr/>
        </p:nvSpPr>
        <p:spPr>
          <a:xfrm>
            <a:off x="6032500" y="2697480"/>
            <a:ext cx="6159500" cy="884064"/>
          </a:xfrm>
          <a:prstGeom prst="donut">
            <a:avLst>
              <a:gd name="adj" fmla="val 87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4B9C6-CC27-0247-BA7C-9EB16E842495}"/>
              </a:ext>
            </a:extLst>
          </p:cNvPr>
          <p:cNvSpPr txBox="1"/>
          <p:nvPr/>
        </p:nvSpPr>
        <p:spPr>
          <a:xfrm>
            <a:off x="6096000" y="4795640"/>
            <a:ext cx="553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Autocorrélation très faible des résidus pour la régression </a:t>
            </a:r>
            <a:br>
              <a:rPr lang="fr-FR"/>
            </a:br>
            <a:r>
              <a:rPr lang="fr-FR"/>
              <a:t>Sales ~ TV</a:t>
            </a:r>
          </a:p>
        </p:txBody>
      </p:sp>
    </p:spTree>
    <p:extLst>
      <p:ext uri="{BB962C8B-B14F-4D97-AF65-F5344CB8AC3E}">
        <p14:creationId xmlns:p14="http://schemas.microsoft.com/office/powerpoint/2010/main" val="176500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85EC7-159E-D247-A028-E2544B7D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8" y="1477593"/>
            <a:ext cx="5983224" cy="3321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A5998-1F27-B04B-A87D-0895387C995F}"/>
              </a:ext>
            </a:extLst>
          </p:cNvPr>
          <p:cNvSpPr txBox="1"/>
          <p:nvPr/>
        </p:nvSpPr>
        <p:spPr>
          <a:xfrm>
            <a:off x="6440834" y="1477593"/>
            <a:ext cx="5608320" cy="28623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/>
              <a:t>Hypothèses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Il y a une relation linéaire entre les variables x et y: y=ax+b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x et y sont normallement distribuées ~N(mu, sigma)</a:t>
            </a:r>
          </a:p>
          <a:p>
            <a:endParaRPr lang="en-US" sz="2000"/>
          </a:p>
          <a:p>
            <a:r>
              <a:rPr lang="en-US" sz="2000"/>
              <a:t>Toutefois la corrélation de pearson est robuste vis a vis de ces hypothèses.</a:t>
            </a:r>
          </a:p>
          <a:p>
            <a:endParaRPr lang="fr-FR" sz="20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F08FE8-9B4C-DB46-8CB3-06BEE76EDC4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Corrélation de Pearson</a:t>
            </a:r>
          </a:p>
        </p:txBody>
      </p:sp>
    </p:spTree>
    <p:extLst>
      <p:ext uri="{BB962C8B-B14F-4D97-AF65-F5344CB8AC3E}">
        <p14:creationId xmlns:p14="http://schemas.microsoft.com/office/powerpoint/2010/main" val="1430694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80B375-F22B-3841-84DF-7BBB30AF52D3}"/>
              </a:ext>
            </a:extLst>
          </p:cNvPr>
          <p:cNvSpPr txBox="1"/>
          <p:nvPr/>
        </p:nvSpPr>
        <p:spPr>
          <a:xfrm>
            <a:off x="2154041" y="5259463"/>
            <a:ext cx="724993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La p-value du test Jarque Bera &gt; 0.05. </a:t>
            </a:r>
          </a:p>
          <a:p>
            <a:r>
              <a:rPr lang="fr-FR"/>
              <a:t>On ne peut rejeter l'hypothese nulle</a:t>
            </a:r>
            <a:br>
              <a:rPr lang="fr-FR"/>
            </a:br>
            <a:r>
              <a:rPr lang="fr-FR"/>
              <a:t>H0: les résidus ont le skew et kurtosis sont ceux d'une distribution normalle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DB5B0E-E856-3A42-AE51-0BE0A8A81ABA}"/>
              </a:ext>
            </a:extLst>
          </p:cNvPr>
          <p:cNvSpPr/>
          <p:nvPr/>
        </p:nvSpPr>
        <p:spPr>
          <a:xfrm>
            <a:off x="1249680" y="1015508"/>
            <a:ext cx="3998976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latin typeface="Montserrat"/>
              </a:rPr>
              <a:t>Plot the histogram of the residuals and compare it with the histogram of a normal distribution.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Using a 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Kolmogorov-Smirnov</a:t>
            </a:r>
            <a:endParaRPr lang="en-US" b="0" i="0">
              <a:solidFill>
                <a:srgbClr val="000000"/>
              </a:solidFill>
              <a:effectLst/>
              <a:latin typeface="Montserra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latin typeface="Montserrat"/>
              </a:rPr>
              <a:t>Shapiro test</a:t>
            </a:r>
            <a:endParaRPr lang="en-US" b="0" i="0">
              <a:solidFill>
                <a:srgbClr val="000000"/>
              </a:solidFill>
              <a:effectLst/>
              <a:latin typeface="Montserra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Jarque-Bera statistic: 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latin typeface="Montserrat"/>
              </a:rPr>
              <a:t>Drawing the QQ plot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143E00-55E8-7D41-B4D3-CE7DBED7864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4. Normalité des résidus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FD5E7-7B5F-C147-81A8-22BDDE55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54" y="2622328"/>
            <a:ext cx="6159500" cy="30988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1140A5B2-CCA1-A241-BC53-F2D3413C068A}"/>
              </a:ext>
            </a:extLst>
          </p:cNvPr>
          <p:cNvSpPr/>
          <p:nvPr/>
        </p:nvSpPr>
        <p:spPr>
          <a:xfrm>
            <a:off x="6032500" y="4099656"/>
            <a:ext cx="6159500" cy="1305528"/>
          </a:xfrm>
          <a:prstGeom prst="donut">
            <a:avLst>
              <a:gd name="adj" fmla="val 87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15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A859EF-F045-0548-8C5A-C6FD785C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60" y="1993392"/>
            <a:ext cx="7322880" cy="4864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E82C75-E87A-8147-A718-7028E2998AF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5. Hétéroskedascticité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1AE6B-79EE-1E43-B611-E6F534EF2890}"/>
              </a:ext>
            </a:extLst>
          </p:cNvPr>
          <p:cNvSpPr txBox="1"/>
          <p:nvPr/>
        </p:nvSpPr>
        <p:spPr>
          <a:xfrm>
            <a:off x="758952" y="1060704"/>
            <a:ext cx="347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variance des résidus reste stable</a:t>
            </a:r>
          </a:p>
        </p:txBody>
      </p:sp>
    </p:spTree>
    <p:extLst>
      <p:ext uri="{BB962C8B-B14F-4D97-AF65-F5344CB8AC3E}">
        <p14:creationId xmlns:p14="http://schemas.microsoft.com/office/powerpoint/2010/main" val="1864397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A6A3B4-7DC4-A94B-94BB-C1DDD404C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17272"/>
              </p:ext>
            </p:extLst>
          </p:nvPr>
        </p:nvGraphicFramePr>
        <p:xfrm>
          <a:off x="1541736" y="1204626"/>
          <a:ext cx="9098253" cy="4448748"/>
        </p:xfrm>
        <a:graphic>
          <a:graphicData uri="http://schemas.openxmlformats.org/drawingml/2006/table">
            <a:tbl>
              <a:tblPr/>
              <a:tblGrid>
                <a:gridCol w="3032751">
                  <a:extLst>
                    <a:ext uri="{9D8B030D-6E8A-4147-A177-3AD203B41FA5}">
                      <a16:colId xmlns:a16="http://schemas.microsoft.com/office/drawing/2014/main" val="2333571142"/>
                    </a:ext>
                  </a:extLst>
                </a:gridCol>
                <a:gridCol w="3032751">
                  <a:extLst>
                    <a:ext uri="{9D8B030D-6E8A-4147-A177-3AD203B41FA5}">
                      <a16:colId xmlns:a16="http://schemas.microsoft.com/office/drawing/2014/main" val="485256229"/>
                    </a:ext>
                  </a:extLst>
                </a:gridCol>
                <a:gridCol w="3032751">
                  <a:extLst>
                    <a:ext uri="{9D8B030D-6E8A-4147-A177-3AD203B41FA5}">
                      <a16:colId xmlns:a16="http://schemas.microsoft.com/office/drawing/2014/main" val="2315935933"/>
                    </a:ext>
                  </a:extLst>
                </a:gridCol>
              </a:tblGrid>
              <a:tr h="369204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Assumption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Meaning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Test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16204"/>
                  </a:ext>
                </a:extLst>
              </a:tr>
              <a:tr h="843896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Linearity</a:t>
                      </a: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There's a linear relation between the predictors and the outcome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plot predictor vs outcome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plot residuals vs fitted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438400"/>
                  </a:ext>
                </a:extLst>
              </a:tr>
              <a:tr h="843896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Collinearity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 predictors are not correlated to each other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Correlation matrix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VIF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Condition Number &lt; 20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73813"/>
                  </a:ext>
                </a:extLst>
              </a:tr>
              <a:tr h="606550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Autocorrelation</a:t>
                      </a: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 residuals are not correlated to each other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Durbin-Watson, Ljung-Box tests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5330"/>
                  </a:ext>
                </a:extLst>
              </a:tr>
              <a:tr h="1081242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Normality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 residuals are normally distributed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Kolmogorov-Smirnoff or Jarque-Bera tests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QQ-plot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Histogram of residuals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507233"/>
                  </a:ext>
                </a:extLst>
              </a:tr>
              <a:tr h="606550">
                <a:tc>
                  <a:txBody>
                    <a:bodyPr/>
                    <a:lstStyle/>
                    <a:p>
                      <a:pPr fontAlgn="t"/>
                      <a:r>
                        <a:rPr lang="en-US" sz="1600" b="1">
                          <a:effectLst/>
                          <a:latin typeface="Verdana" panose="020B0604030504040204" pitchFamily="34" charset="0"/>
                        </a:rPr>
                        <a:t>Homoskedasticity</a:t>
                      </a:r>
                      <a:endParaRPr lang="en-US" sz="16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The variance of the residuals is constant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Residuals vs fitted plot</a:t>
                      </a:r>
                    </a:p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</a:rPr>
                        <a:t>‎Breusch–Pagan test</a:t>
                      </a:r>
                    </a:p>
                  </a:txBody>
                  <a:tcPr marL="65929" marR="65929" marT="65929" marB="65929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2156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93DACB9-1294-3F49-8141-E7F6FC3BFB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1737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Récapitulatif des hypothèses de la régression linéaire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CAB31-D81A-0046-BE00-C4BCD3F60A85}"/>
              </a:ext>
            </a:extLst>
          </p:cNvPr>
          <p:cNvSpPr txBox="1"/>
          <p:nvPr/>
        </p:nvSpPr>
        <p:spPr>
          <a:xfrm>
            <a:off x="1541736" y="6032173"/>
            <a:ext cx="698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/>
              </a:rPr>
              <a:t>Régression linéaire simple : quand les hypothèses ne sont pas satisfaites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76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830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C8A55-D8BF-A440-BB3E-5B278401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1" y="603504"/>
            <a:ext cx="12199071" cy="56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9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Ozone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86F13-2FBD-944F-9BAD-D5244A015284}"/>
              </a:ext>
            </a:extLst>
          </p:cNvPr>
          <p:cNvSpPr txBox="1"/>
          <p:nvPr/>
        </p:nvSpPr>
        <p:spPr>
          <a:xfrm>
            <a:off x="996696" y="1519904"/>
            <a:ext cx="72667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Ozone ~ (Solar.R, Wind, Temp)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prendre en compte month ou day</a:t>
            </a:r>
          </a:p>
          <a:p>
            <a:endParaRPr lang="fr-FR"/>
          </a:p>
          <a:p>
            <a:r>
              <a:rPr lang="fr-FR"/>
              <a:t>Pour mardi: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complète univariée et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Transformation des prédicteurs (log, boxcox, normalisation, square, sqrt)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Sélection du meilleur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Considérer la prédiction de log(Ozone)</a:t>
            </a:r>
          </a:p>
        </p:txBody>
      </p:sp>
    </p:spTree>
    <p:extLst>
      <p:ext uri="{BB962C8B-B14F-4D97-AF65-F5344CB8AC3E}">
        <p14:creationId xmlns:p14="http://schemas.microsoft.com/office/powerpoint/2010/main" val="566667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Next time: Régression logistique – classification - 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886DF-E6E7-CC4D-89BA-0EC5C8F6DFEC}"/>
              </a:ext>
            </a:extLst>
          </p:cNvPr>
          <p:cNvSpPr/>
          <p:nvPr/>
        </p:nvSpPr>
        <p:spPr>
          <a:xfrm>
            <a:off x="3042863" y="1582340"/>
            <a:ext cx="6096000" cy="369331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≠ Régression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function logit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 l'approche stats à l'approche ML, </a:t>
            </a:r>
            <a:r>
              <a:rPr lang="en-US" u="sng">
                <a:effectLst/>
                <a:hlinkClick r:id="rId2"/>
              </a:rPr>
              <a:t>2 cultures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AUC – 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 avec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Prédicteurs catégoriques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dummy encoding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binary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multivariée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one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5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61A9-FD55-C24E-BE14-5D4498D2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262634"/>
            <a:ext cx="11214100" cy="54483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D0071D-26AF-5C42-B184-8C9EE0DD220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Corrélation de Pearson – cas discret</a:t>
            </a:r>
          </a:p>
        </p:txBody>
      </p:sp>
    </p:spTree>
    <p:extLst>
      <p:ext uri="{BB962C8B-B14F-4D97-AF65-F5344CB8AC3E}">
        <p14:creationId xmlns:p14="http://schemas.microsoft.com/office/powerpoint/2010/main" val="146542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1F30-987A-5F48-BF2F-0AEB09A0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07" y="862181"/>
            <a:ext cx="7298813" cy="3649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83FE2A-CDD2-D049-9E57-F2479AEF252A}"/>
              </a:ext>
            </a:extLst>
          </p:cNvPr>
          <p:cNvSpPr/>
          <p:nvPr/>
        </p:nvSpPr>
        <p:spPr>
          <a:xfrm>
            <a:off x="338980" y="119137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/>
              <a:t>Spearman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Aucune hypothese sur la distribution des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Plus robuste en présence d'outliers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49811-6FD4-5242-81AF-C31ABEC8D81E}"/>
              </a:ext>
            </a:extLst>
          </p:cNvPr>
          <p:cNvSpPr txBox="1"/>
          <p:nvPr/>
        </p:nvSpPr>
        <p:spPr>
          <a:xfrm>
            <a:off x="704362" y="4511588"/>
            <a:ext cx="11308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Kendall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is a measure of </a:t>
            </a:r>
            <a:r>
              <a:rPr lang="en-US">
                <a:hlinkClick r:id="rId3" tooltip="Rank correlation"/>
              </a:rPr>
              <a:t>rank correlation</a:t>
            </a:r>
            <a:r>
              <a:rPr lang="en-US"/>
              <a:t>: the similarity of the orderings of the data when </a:t>
            </a:r>
            <a:r>
              <a:rPr lang="en-US">
                <a:hlinkClick r:id="rId4" tooltip="Ranked"/>
              </a:rPr>
              <a:t>ranked</a:t>
            </a:r>
            <a:r>
              <a:rPr lang="en-US"/>
              <a:t> by each of the quantities.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F46FD-71B3-8244-8594-17E4710B3BB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Corrélation de Spearman, de Kendall</a:t>
            </a:r>
          </a:p>
        </p:txBody>
      </p:sp>
    </p:spTree>
    <p:extLst>
      <p:ext uri="{BB962C8B-B14F-4D97-AF65-F5344CB8AC3E}">
        <p14:creationId xmlns:p14="http://schemas.microsoft.com/office/powerpoint/2010/main" val="2852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6451F2-18AF-334E-8974-175B219B81E5}"/>
              </a:ext>
            </a:extLst>
          </p:cNvPr>
          <p:cNvSpPr txBox="1"/>
          <p:nvPr/>
        </p:nvSpPr>
        <p:spPr>
          <a:xfrm>
            <a:off x="293670" y="1882431"/>
            <a:ext cx="5665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Avec Pandas DataFrame, calcul de la matrice de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df.corr()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df.corr(method='pearson')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df.corr(method='spearman')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df.corr(method='kendall')</a:t>
            </a:r>
          </a:p>
          <a:p>
            <a:br>
              <a:rPr lang="en-US"/>
            </a:br>
            <a:r>
              <a:rPr lang="en-US"/>
              <a:t>Avec Numpy 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np.corrcoef</a:t>
            </a:r>
            <a:r>
              <a:rPr lang="en-US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lang="en-US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 Pearson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CA364-33AC-6E47-AC2D-9BA2B0A06933}"/>
              </a:ext>
            </a:extLst>
          </p:cNvPr>
          <p:cNvSpPr txBox="1"/>
          <p:nvPr/>
        </p:nvSpPr>
        <p:spPr>
          <a:xfrm>
            <a:off x="6987352" y="1882431"/>
            <a:ext cx="3368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Visualisation de la corrélation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pd.scatter_matrix</a:t>
            </a:r>
            <a:r>
              <a:rPr lang="en-US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sns.pairplot(df)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F2B614-CA66-6848-80A0-2AED84932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Calcul de la Corrélation</a:t>
            </a:r>
          </a:p>
        </p:txBody>
      </p:sp>
    </p:spTree>
    <p:extLst>
      <p:ext uri="{BB962C8B-B14F-4D97-AF65-F5344CB8AC3E}">
        <p14:creationId xmlns:p14="http://schemas.microsoft.com/office/powerpoint/2010/main" val="29669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B9081E-9EE2-5F46-86EA-8CEC87940FFD}"/>
              </a:ext>
            </a:extLst>
          </p:cNvPr>
          <p:cNvSpPr txBox="1"/>
          <p:nvPr/>
        </p:nvSpPr>
        <p:spPr>
          <a:xfrm>
            <a:off x="1108724" y="1543110"/>
            <a:ext cx="633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Context necessaire (suffisant?) pour que correlation =&gt; causation: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3CDAD-2DB0-524B-BC33-ADA7D211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8" y="2832371"/>
            <a:ext cx="5245100" cy="210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38893D-AF0D-3948-96E1-D26032F2223A}"/>
              </a:ext>
            </a:extLst>
          </p:cNvPr>
          <p:cNvSpPr txBox="1"/>
          <p:nvPr/>
        </p:nvSpPr>
        <p:spPr>
          <a:xfrm>
            <a:off x="7579671" y="3012147"/>
            <a:ext cx="36109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r>
              <a:rPr lang="fr-FR"/>
              <a:t>Cependant:</a:t>
            </a:r>
          </a:p>
          <a:p>
            <a:endParaRPr lang="fr-FR"/>
          </a:p>
          <a:p>
            <a:pPr algn="ctr"/>
            <a:r>
              <a:rPr lang="fr-FR"/>
              <a:t>La causalité implique la corrélation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32EB1-E258-DB45-A9F7-C4FD38314A96}"/>
              </a:ext>
            </a:extLst>
          </p:cNvPr>
          <p:cNvSpPr/>
          <p:nvPr/>
        </p:nvSpPr>
        <p:spPr>
          <a:xfrm>
            <a:off x="1108724" y="5938078"/>
            <a:ext cx="10767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https://medium.com/causal-data-science/if-correlation-doesnt-imply-causation-then-what-does-c74f20d26438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B83B30-58E7-5541-8620-4EEA53AB26A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Correlation is not causation</a:t>
            </a:r>
          </a:p>
        </p:txBody>
      </p:sp>
    </p:spTree>
    <p:extLst>
      <p:ext uri="{BB962C8B-B14F-4D97-AF65-F5344CB8AC3E}">
        <p14:creationId xmlns:p14="http://schemas.microsoft.com/office/powerpoint/2010/main" val="236216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2510</Words>
  <Application>Microsoft Macintosh PowerPoint</Application>
  <PresentationFormat>Widescreen</PresentationFormat>
  <Paragraphs>452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Montserrat</vt:lpstr>
      <vt:lpstr>Symbol</vt:lpstr>
      <vt:lpstr>Verdana</vt:lpstr>
      <vt:lpstr>Office Theme</vt:lpstr>
      <vt:lpstr>Exploration 2  &amp; Régression linéaire</vt:lpstr>
      <vt:lpstr>PowerPoint Presentation</vt:lpstr>
      <vt:lpstr>Corrélation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Régression Linéaire</vt:lpstr>
      <vt:lpstr>PowerPoint Presentation</vt:lpstr>
      <vt:lpstr>Advertising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Diagnostique graphique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plot thickens</vt:lpstr>
      <vt:lpstr>PowerPoint Presentation</vt:lpstr>
      <vt:lpstr>PowerPoint Presentation</vt:lpstr>
      <vt:lpstr>Régression linéaire multivariée</vt:lpstr>
      <vt:lpstr>PowerPoint Presentation</vt:lpstr>
      <vt:lpstr>Comment sont calculés les coefficients ?</vt:lpstr>
      <vt:lpstr>PowerPoint Presentation</vt:lpstr>
      <vt:lpstr>PowerPoint Presentation</vt:lpstr>
      <vt:lpstr>PowerPoint Presentation</vt:lpstr>
      <vt:lpstr>PowerPoint Presentation</vt:lpstr>
      <vt:lpstr>Hypothèses de la régression linéaire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2  &amp; Régression linéaire</dc:title>
  <dc:creator>Alex Perrier</dc:creator>
  <cp:lastModifiedBy>Alex Perrier</cp:lastModifiedBy>
  <cp:revision>170</cp:revision>
  <dcterms:created xsi:type="dcterms:W3CDTF">2019-09-10T17:55:17Z</dcterms:created>
  <dcterms:modified xsi:type="dcterms:W3CDTF">2019-09-18T19:51:27Z</dcterms:modified>
</cp:coreProperties>
</file>